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302" r:id="rId3"/>
    <p:sldId id="303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6" r:id="rId12"/>
    <p:sldId id="284" r:id="rId13"/>
    <p:sldId id="285" r:id="rId14"/>
    <p:sldId id="286" r:id="rId15"/>
    <p:sldId id="287" r:id="rId16"/>
    <p:sldId id="275" r:id="rId17"/>
    <p:sldId id="277" r:id="rId18"/>
    <p:sldId id="288" r:id="rId19"/>
    <p:sldId id="289" r:id="rId20"/>
    <p:sldId id="290" r:id="rId21"/>
    <p:sldId id="291" r:id="rId22"/>
    <p:sldId id="292" r:id="rId23"/>
    <p:sldId id="293" r:id="rId24"/>
    <p:sldId id="294" r:id="rId25"/>
    <p:sldId id="295" r:id="rId26"/>
    <p:sldId id="296" r:id="rId27"/>
    <p:sldId id="297" r:id="rId28"/>
    <p:sldId id="298" r:id="rId29"/>
    <p:sldId id="299" r:id="rId30"/>
    <p:sldId id="278" r:id="rId31"/>
    <p:sldId id="279" r:id="rId32"/>
    <p:sldId id="280" r:id="rId33"/>
    <p:sldId id="300" r:id="rId34"/>
    <p:sldId id="281" r:id="rId35"/>
    <p:sldId id="283" r:id="rId36"/>
    <p:sldId id="301" r:id="rId37"/>
    <p:sldId id="282" r:id="rId38"/>
    <p:sldId id="274" r:id="rId39"/>
    <p:sldId id="273" r:id="rId4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154"/>
    <p:restoredTop sz="94617"/>
  </p:normalViewPr>
  <p:slideViewPr>
    <p:cSldViewPr snapToGrid="0" snapToObjects="1">
      <p:cViewPr varScale="1">
        <p:scale>
          <a:sx n="128" d="100"/>
          <a:sy n="128" d="100"/>
        </p:scale>
        <p:origin x="8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12/7/22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77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12/7/22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208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12/7/22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43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12/7/22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740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12/7/22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83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12/7/22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03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12/7/22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931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12/7/22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82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12/7/22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881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12/7/22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613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12/7/22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253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23589-D1FE-5045-809F-56B69D3AD8BF}" type="datetimeFigureOut">
              <a:rPr lang="en-US" smtClean="0"/>
              <a:t>12/7/22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399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Relationship Id="rId9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Relationship Id="rId9" Type="http://schemas.openxmlformats.org/officeDocument/2006/relationships/image" Target="../media/image8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10.tiff"/><Relationship Id="rId7" Type="http://schemas.openxmlformats.org/officeDocument/2006/relationships/image" Target="../media/image4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tiff"/><Relationship Id="rId5" Type="http://schemas.openxmlformats.org/officeDocument/2006/relationships/image" Target="../media/image12.tiff"/><Relationship Id="rId4" Type="http://schemas.openxmlformats.org/officeDocument/2006/relationships/image" Target="../media/image11.tiff"/><Relationship Id="rId9" Type="http://schemas.openxmlformats.org/officeDocument/2006/relationships/image" Target="../media/image7.tif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10.tiff"/><Relationship Id="rId7" Type="http://schemas.openxmlformats.org/officeDocument/2006/relationships/image" Target="../media/image4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tiff"/><Relationship Id="rId5" Type="http://schemas.openxmlformats.org/officeDocument/2006/relationships/image" Target="../media/image12.tiff"/><Relationship Id="rId4" Type="http://schemas.openxmlformats.org/officeDocument/2006/relationships/image" Target="../media/image11.tiff"/><Relationship Id="rId9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5C121-6705-1F44-A110-34073B0318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533" y="1122363"/>
            <a:ext cx="9025467" cy="2387600"/>
          </a:xfrm>
        </p:spPr>
        <p:txBody>
          <a:bodyPr/>
          <a:lstStyle/>
          <a:p>
            <a:r>
              <a:rPr lang="en-US" dirty="0"/>
              <a:t>UNIT 15: Final Exam Review</a:t>
            </a:r>
          </a:p>
        </p:txBody>
      </p:sp>
    </p:spTree>
    <p:extLst>
      <p:ext uri="{BB962C8B-B14F-4D97-AF65-F5344CB8AC3E}">
        <p14:creationId xmlns:p14="http://schemas.microsoft.com/office/powerpoint/2010/main" val="1729498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a Comprehensive List)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02766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Neural Network Models (MLP)</a:t>
            </a:r>
          </a:p>
          <a:p>
            <a:pPr lvl="2"/>
            <a:r>
              <a:rPr lang="en-US" dirty="0"/>
              <a:t>“Fit”</a:t>
            </a:r>
          </a:p>
          <a:p>
            <a:pPr lvl="2"/>
            <a:r>
              <a:rPr lang="en-US" dirty="0"/>
              <a:t>forecast </a:t>
            </a:r>
          </a:p>
          <a:p>
            <a:pPr lvl="2"/>
            <a:r>
              <a:rPr lang="en-US" dirty="0"/>
              <a:t>ASE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Ensemble </a:t>
            </a:r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989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861BB-1AF2-BB4B-84F5-549F00B13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3EF59-7320-984E-B968-160BF06B8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89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3D778-02DE-B745-980F-F133BAD3F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9143999" cy="1325563"/>
          </a:xfrm>
        </p:spPr>
        <p:txBody>
          <a:bodyPr/>
          <a:lstStyle/>
          <a:p>
            <a:r>
              <a:rPr lang="en-US" dirty="0"/>
              <a:t>Identify the data Generated from </a:t>
            </a:r>
            <a:br>
              <a:rPr lang="en-US" dirty="0"/>
            </a:br>
            <a:r>
              <a:rPr lang="en-US" dirty="0"/>
              <a:t>Non-Stationary Processes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3ABE9C-C59A-864C-ABF3-DA98AF2EC595}"/>
              </a:ext>
            </a:extLst>
          </p:cNvPr>
          <p:cNvSpPr txBox="1"/>
          <p:nvPr/>
        </p:nvSpPr>
        <p:spPr>
          <a:xfrm>
            <a:off x="327546" y="1924334"/>
            <a:ext cx="809312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eriod"/>
            </a:pPr>
            <a:r>
              <a:rPr lang="en-US" dirty="0" err="1"/>
              <a:t>gen.arma.wge</a:t>
            </a:r>
            <a:r>
              <a:rPr lang="en-US" dirty="0"/>
              <a:t>(1000,phi = .95)</a:t>
            </a:r>
          </a:p>
          <a:p>
            <a:pPr marL="342900" indent="-342900">
              <a:buAutoNum type="alphaUcPeriod"/>
            </a:pPr>
            <a:r>
              <a:rPr lang="en-US" dirty="0" err="1"/>
              <a:t>gen.arma.wge</a:t>
            </a:r>
            <a:r>
              <a:rPr lang="en-US" dirty="0"/>
              <a:t>(1000,phi = -.34)</a:t>
            </a:r>
          </a:p>
          <a:p>
            <a:pPr marL="342900" indent="-342900">
              <a:buAutoNum type="alphaUcPeriod"/>
            </a:pPr>
            <a:r>
              <a:rPr lang="en-US" dirty="0" err="1"/>
              <a:t>gen.aruma.wge</a:t>
            </a:r>
            <a:r>
              <a:rPr lang="en-US" dirty="0"/>
              <a:t>(1000,phi = .99)</a:t>
            </a:r>
          </a:p>
          <a:p>
            <a:pPr marL="342900" indent="-342900">
              <a:buAutoNum type="alphaUcPeriod"/>
            </a:pPr>
            <a:r>
              <a:rPr lang="en-US" dirty="0" err="1"/>
              <a:t>gen.aruma.wge</a:t>
            </a:r>
            <a:r>
              <a:rPr lang="en-US" dirty="0"/>
              <a:t>(1000,phi = .5,d = 1, s = 12)</a:t>
            </a:r>
          </a:p>
          <a:p>
            <a:pPr marL="342900" indent="-342900">
              <a:buAutoNum type="alphaUcPeriod"/>
            </a:pPr>
            <a:r>
              <a:rPr lang="en-US" dirty="0" err="1"/>
              <a:t>gen.aruma.wge</a:t>
            </a:r>
            <a:r>
              <a:rPr lang="en-US" dirty="0"/>
              <a:t>(1000,phi = .9, theta = .2)</a:t>
            </a:r>
          </a:p>
          <a:p>
            <a:pPr marL="342900" indent="-342900">
              <a:buAutoNum type="alphaUcPeriod"/>
            </a:pPr>
            <a:r>
              <a:rPr lang="en-US" dirty="0" err="1"/>
              <a:t>gen.aruma.wge</a:t>
            </a:r>
            <a:r>
              <a:rPr lang="en-US" dirty="0"/>
              <a:t>(1000,d = 1)</a:t>
            </a:r>
          </a:p>
          <a:p>
            <a:pPr marL="342900" indent="-342900">
              <a:buAutoNum type="alphaUcPeriod"/>
            </a:pPr>
            <a:r>
              <a:rPr lang="en-US" dirty="0" err="1"/>
              <a:t>gen.sigplusnoise.wge</a:t>
            </a:r>
            <a:r>
              <a:rPr lang="en-US" dirty="0"/>
              <a:t>(100, </a:t>
            </a:r>
            <a:r>
              <a:rPr lang="en-US" dirty="0" err="1"/>
              <a:t>coef</a:t>
            </a:r>
            <a:r>
              <a:rPr lang="en-US" dirty="0"/>
              <a:t> = c(.4,0), </a:t>
            </a:r>
            <a:r>
              <a:rPr lang="en-US" dirty="0" err="1"/>
              <a:t>freq</a:t>
            </a:r>
            <a:r>
              <a:rPr lang="en-US" dirty="0"/>
              <a:t> = c(.1,0), psi = c(.3,0), </a:t>
            </a:r>
            <a:r>
              <a:rPr lang="en-US" dirty="0" err="1"/>
              <a:t>vara</a:t>
            </a:r>
            <a:r>
              <a:rPr lang="en-US" dirty="0"/>
              <a:t> = .01)</a:t>
            </a:r>
          </a:p>
          <a:p>
            <a:pPr marL="342900" indent="-342900">
              <a:buFontTx/>
              <a:buAutoNum type="alphaUcPeriod"/>
            </a:pPr>
            <a:r>
              <a:rPr lang="en-US" dirty="0" err="1"/>
              <a:t>gen.sigplusnoise.wge</a:t>
            </a:r>
            <a:r>
              <a:rPr lang="en-US" dirty="0"/>
              <a:t>(100, b0 = 3, b1 = 8)</a:t>
            </a:r>
          </a:p>
          <a:p>
            <a:pPr marL="342900" indent="-342900">
              <a:buFontTx/>
              <a:buAutoNum type="alphaUcPeriod"/>
            </a:pPr>
            <a:r>
              <a:rPr lang="en-US" dirty="0" err="1"/>
              <a:t>gen.sigplusnoise.wge</a:t>
            </a:r>
            <a:r>
              <a:rPr lang="en-US" dirty="0"/>
              <a:t>(100, </a:t>
            </a:r>
            <a:r>
              <a:rPr lang="en-US" dirty="0" err="1"/>
              <a:t>coef</a:t>
            </a:r>
            <a:r>
              <a:rPr lang="en-US" dirty="0"/>
              <a:t> = c(.4,0), </a:t>
            </a:r>
            <a:r>
              <a:rPr lang="en-US" dirty="0" err="1"/>
              <a:t>freq</a:t>
            </a:r>
            <a:r>
              <a:rPr lang="en-US" dirty="0"/>
              <a:t> = c(.1,0), psi = c(</a:t>
            </a:r>
            <a:r>
              <a:rPr lang="en-US" dirty="0" err="1"/>
              <a:t>runif</a:t>
            </a:r>
            <a:r>
              <a:rPr lang="en-US" dirty="0"/>
              <a:t>(1,0,2*pi),0))</a:t>
            </a:r>
          </a:p>
          <a:p>
            <a:pPr marL="342900" indent="-342900">
              <a:buFontTx/>
              <a:buAutoNum type="alphaU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1130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3D778-02DE-B745-980F-F133BAD3F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9143999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Identify what would generate data from a</a:t>
            </a:r>
            <a:br>
              <a:rPr lang="en-US" dirty="0"/>
            </a:br>
            <a:r>
              <a:rPr lang="en-US" dirty="0"/>
              <a:t>Non-Stationary Processes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3ABE9C-C59A-864C-ABF3-DA98AF2EC595}"/>
              </a:ext>
            </a:extLst>
          </p:cNvPr>
          <p:cNvSpPr txBox="1"/>
          <p:nvPr/>
        </p:nvSpPr>
        <p:spPr>
          <a:xfrm>
            <a:off x="159489" y="1924334"/>
            <a:ext cx="914399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eriod"/>
            </a:pPr>
            <a:r>
              <a:rPr lang="en-US" dirty="0" err="1"/>
              <a:t>gen.arma.wge</a:t>
            </a:r>
            <a:r>
              <a:rPr lang="en-US" dirty="0"/>
              <a:t>(1000,phi = .95)</a:t>
            </a:r>
          </a:p>
          <a:p>
            <a:pPr marL="342900" indent="-342900">
              <a:buAutoNum type="alphaUcPeriod"/>
            </a:pPr>
            <a:r>
              <a:rPr lang="en-US" dirty="0" err="1"/>
              <a:t>gen.arma.wge</a:t>
            </a:r>
            <a:r>
              <a:rPr lang="en-US" dirty="0"/>
              <a:t>(1000,phi = -.34)</a:t>
            </a:r>
          </a:p>
          <a:p>
            <a:pPr marL="342900" indent="-342900">
              <a:buAutoNum type="alphaUcPeriod"/>
            </a:pPr>
            <a:r>
              <a:rPr lang="en-US" dirty="0" err="1"/>
              <a:t>gen.aruma.wge</a:t>
            </a:r>
            <a:r>
              <a:rPr lang="en-US" dirty="0"/>
              <a:t>(1000,phi = .99)</a:t>
            </a:r>
          </a:p>
          <a:p>
            <a:pPr marL="342900" indent="-342900">
              <a:buAutoNum type="alphaUcPeriod"/>
            </a:pPr>
            <a:r>
              <a:rPr lang="en-US" dirty="0" err="1">
                <a:solidFill>
                  <a:srgbClr val="FF0000"/>
                </a:solidFill>
              </a:rPr>
              <a:t>gen.aruma.wge</a:t>
            </a:r>
            <a:r>
              <a:rPr lang="en-US" dirty="0">
                <a:solidFill>
                  <a:srgbClr val="FF0000"/>
                </a:solidFill>
              </a:rPr>
              <a:t>(1000,phi = .5,d = 1, s = 12)</a:t>
            </a:r>
          </a:p>
          <a:p>
            <a:pPr marL="342900" indent="-342900">
              <a:buAutoNum type="alphaUcPeriod"/>
            </a:pPr>
            <a:r>
              <a:rPr lang="en-US" dirty="0" err="1"/>
              <a:t>gen.aruma.wge</a:t>
            </a:r>
            <a:r>
              <a:rPr lang="en-US" dirty="0"/>
              <a:t>(1000,phi = .9, theta = .2)</a:t>
            </a:r>
          </a:p>
          <a:p>
            <a:pPr marL="342900" indent="-342900">
              <a:buAutoNum type="alphaUcPeriod"/>
            </a:pPr>
            <a:r>
              <a:rPr lang="en-US" dirty="0" err="1">
                <a:solidFill>
                  <a:srgbClr val="FF0000"/>
                </a:solidFill>
              </a:rPr>
              <a:t>gen.aruma.wge</a:t>
            </a:r>
            <a:r>
              <a:rPr lang="en-US" dirty="0">
                <a:solidFill>
                  <a:srgbClr val="FF0000"/>
                </a:solidFill>
              </a:rPr>
              <a:t>(1000,d = 1)</a:t>
            </a:r>
          </a:p>
          <a:p>
            <a:pPr marL="342900" indent="-342900">
              <a:buAutoNum type="alphaUcPeriod"/>
            </a:pPr>
            <a:r>
              <a:rPr lang="en-US" dirty="0" err="1">
                <a:solidFill>
                  <a:srgbClr val="FF0000"/>
                </a:solidFill>
              </a:rPr>
              <a:t>gen.sigplusnoise.wge</a:t>
            </a:r>
            <a:r>
              <a:rPr lang="en-US" dirty="0">
                <a:solidFill>
                  <a:srgbClr val="FF0000"/>
                </a:solidFill>
              </a:rPr>
              <a:t>(100, </a:t>
            </a:r>
            <a:r>
              <a:rPr lang="en-US" dirty="0" err="1">
                <a:solidFill>
                  <a:srgbClr val="FF0000"/>
                </a:solidFill>
              </a:rPr>
              <a:t>coef</a:t>
            </a:r>
            <a:r>
              <a:rPr lang="en-US" dirty="0">
                <a:solidFill>
                  <a:srgbClr val="FF0000"/>
                </a:solidFill>
              </a:rPr>
              <a:t> = c(.4,0), </a:t>
            </a:r>
            <a:r>
              <a:rPr lang="en-US" dirty="0" err="1">
                <a:solidFill>
                  <a:srgbClr val="FF0000"/>
                </a:solidFill>
              </a:rPr>
              <a:t>freq</a:t>
            </a:r>
            <a:r>
              <a:rPr lang="en-US" dirty="0">
                <a:solidFill>
                  <a:srgbClr val="FF0000"/>
                </a:solidFill>
              </a:rPr>
              <a:t> = c(.1,0), psi = c(.3,0), </a:t>
            </a:r>
            <a:r>
              <a:rPr lang="en-US" dirty="0" err="1">
                <a:solidFill>
                  <a:srgbClr val="FF0000"/>
                </a:solidFill>
              </a:rPr>
              <a:t>vara</a:t>
            </a:r>
            <a:r>
              <a:rPr lang="en-US" dirty="0">
                <a:solidFill>
                  <a:srgbClr val="FF0000"/>
                </a:solidFill>
              </a:rPr>
              <a:t> = .01)</a:t>
            </a:r>
          </a:p>
          <a:p>
            <a:pPr marL="342900" indent="-342900">
              <a:buFontTx/>
              <a:buAutoNum type="alphaUcPeriod"/>
            </a:pPr>
            <a:r>
              <a:rPr lang="en-US" dirty="0" err="1">
                <a:solidFill>
                  <a:srgbClr val="FF0000"/>
                </a:solidFill>
              </a:rPr>
              <a:t>gen.sigplusnoise.wge</a:t>
            </a:r>
            <a:r>
              <a:rPr lang="en-US" dirty="0">
                <a:solidFill>
                  <a:srgbClr val="FF0000"/>
                </a:solidFill>
              </a:rPr>
              <a:t>(100, b0 = 3, b1 = 8)</a:t>
            </a:r>
          </a:p>
          <a:p>
            <a:pPr marL="342900" indent="-342900">
              <a:buFontTx/>
              <a:buAutoNum type="alphaUcPeriod"/>
            </a:pPr>
            <a:r>
              <a:rPr lang="en-US" dirty="0" err="1"/>
              <a:t>gen.sigplusnoise.wge</a:t>
            </a:r>
            <a:r>
              <a:rPr lang="en-US" dirty="0"/>
              <a:t>(100, </a:t>
            </a:r>
            <a:r>
              <a:rPr lang="en-US" dirty="0" err="1"/>
              <a:t>coef</a:t>
            </a:r>
            <a:r>
              <a:rPr lang="en-US" dirty="0"/>
              <a:t> = c(.4,0), </a:t>
            </a:r>
            <a:r>
              <a:rPr lang="en-US" dirty="0" err="1"/>
              <a:t>freq</a:t>
            </a:r>
            <a:r>
              <a:rPr lang="en-US" dirty="0"/>
              <a:t> = c(.1,0), psi = c(</a:t>
            </a:r>
            <a:r>
              <a:rPr lang="en-US" dirty="0" err="1"/>
              <a:t>runif</a:t>
            </a:r>
            <a:r>
              <a:rPr lang="en-US" dirty="0"/>
              <a:t>(1,0,2*pi),0), </a:t>
            </a:r>
            <a:r>
              <a:rPr lang="en-US" dirty="0" err="1"/>
              <a:t>vara</a:t>
            </a:r>
            <a:r>
              <a:rPr lang="en-US" dirty="0"/>
              <a:t> = .01)</a:t>
            </a:r>
          </a:p>
          <a:p>
            <a:pPr marL="342900" indent="-342900">
              <a:buAutoNum type="alphaUcPeriod"/>
            </a:pP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pPr marL="342900" indent="-342900">
              <a:buFontTx/>
              <a:buAutoNum type="alphaUcPeriod"/>
            </a:pPr>
            <a:endParaRPr lang="en-US" dirty="0"/>
          </a:p>
          <a:p>
            <a:pPr marL="342900" indent="-342900">
              <a:buFontTx/>
              <a:buAutoNum type="alphaU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429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A5321-2A90-044C-BD9C-56F5B265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753" y="365126"/>
            <a:ext cx="8856921" cy="1325563"/>
          </a:xfrm>
        </p:spPr>
        <p:txBody>
          <a:bodyPr/>
          <a:lstStyle/>
          <a:p>
            <a:r>
              <a:rPr lang="en-US" dirty="0"/>
              <a:t>Match the ACF to the Spectral Density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5C3B63-0DC7-9E49-849A-3832B0332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99" y="2205664"/>
            <a:ext cx="1919635" cy="11648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B6DCE2-71CC-D24C-8F55-5D5A67C65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2083" y="2205664"/>
            <a:ext cx="1919635" cy="11648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EC46DF-A18B-2346-93BF-8E6F82C524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8598" y="2205664"/>
            <a:ext cx="1919635" cy="11648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8AEA3C-D513-1841-95D4-7DD02AB5B3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6545" y="2205664"/>
            <a:ext cx="1919635" cy="11648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5FC300-8271-F74A-8DE9-E2E7E90EE1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63322" y="4300279"/>
            <a:ext cx="1937156" cy="11754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8173B06-A080-8A4A-AA8B-7E5270A8DD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86545" y="4300279"/>
            <a:ext cx="1937156" cy="11754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396F272-7A1E-4445-8D5E-A07424DD6F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0753" y="4300279"/>
            <a:ext cx="1937156" cy="11754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C3FB6BB-7F2D-E54F-A9E2-91CEBA68BDB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89836" y="4300279"/>
            <a:ext cx="1937157" cy="11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261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A5321-2A90-044C-BD9C-56F5B265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753" y="365126"/>
            <a:ext cx="8856921" cy="1325563"/>
          </a:xfrm>
        </p:spPr>
        <p:txBody>
          <a:bodyPr/>
          <a:lstStyle/>
          <a:p>
            <a:r>
              <a:rPr lang="en-US" dirty="0"/>
              <a:t>Match the ACF to the Spectral Density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5C3B63-0DC7-9E49-849A-3832B0332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99" y="2205664"/>
            <a:ext cx="1919635" cy="11648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B6DCE2-71CC-D24C-8F55-5D5A67C65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2083" y="2205664"/>
            <a:ext cx="1919635" cy="11648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EC46DF-A18B-2346-93BF-8E6F82C524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8598" y="2205664"/>
            <a:ext cx="1919635" cy="11648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8AEA3C-D513-1841-95D4-7DD02AB5B3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6545" y="2205664"/>
            <a:ext cx="1919635" cy="11648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5FC300-8271-F74A-8DE9-E2E7E90EE1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538" y="4300279"/>
            <a:ext cx="1937156" cy="11754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8173B06-A080-8A4A-AA8B-7E5270A8DD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63322" y="4300279"/>
            <a:ext cx="1937156" cy="11754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396F272-7A1E-4445-8D5E-A07424DD6F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81077" y="4300279"/>
            <a:ext cx="1937156" cy="11754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C3FB6BB-7F2D-E54F-A9E2-91CEBA68BDB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86545" y="4300279"/>
            <a:ext cx="1937157" cy="11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9700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0CBD3-6355-7F4F-BDAD-947A8AD33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Break Out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1C78F-B8C0-6A40-86A9-717BC4C9B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7164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B5F36-57C6-934A-86E1-EE386E91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8AB64-39BD-A44C-8DD2-2032679D5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0292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64270-4BD1-8442-BE30-0CA2244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90" y="365126"/>
            <a:ext cx="8835736" cy="1325563"/>
          </a:xfrm>
        </p:spPr>
        <p:txBody>
          <a:bodyPr/>
          <a:lstStyle/>
          <a:p>
            <a:r>
              <a:rPr lang="en-US" dirty="0"/>
              <a:t>Match the Realization to the ACF or Spectral Density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56379E-CDE2-FD4B-8332-F82385BFA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90" y="1886688"/>
            <a:ext cx="2208934" cy="13404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596CA7-0AE1-AA44-B0AE-38CF5F12D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924" y="1886688"/>
            <a:ext cx="2208934" cy="13404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188F42-EFB1-D748-BA76-34C2BB8AB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5858" y="1886688"/>
            <a:ext cx="2208934" cy="13404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CADD39-89A4-584E-A239-34D85D7CA0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4792" y="1886688"/>
            <a:ext cx="2208934" cy="13404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8A0E92-13E0-AD4F-806B-E1E11AD4D4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5309" y="4253753"/>
            <a:ext cx="2054295" cy="12465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F2E10D-B4AD-6B47-A308-F84893C72E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8699" y="4207934"/>
            <a:ext cx="2054295" cy="12465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0AD7C1-CAB5-374D-AB13-04170F779A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94868" y="4273364"/>
            <a:ext cx="2073045" cy="12579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B38976-5842-B940-861B-47D4DDB98A2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03802" y="4275766"/>
            <a:ext cx="2073045" cy="125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0172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64270-4BD1-8442-BE30-0CA2244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90" y="365126"/>
            <a:ext cx="8835736" cy="1325563"/>
          </a:xfrm>
        </p:spPr>
        <p:txBody>
          <a:bodyPr/>
          <a:lstStyle/>
          <a:p>
            <a:r>
              <a:rPr lang="en-US" dirty="0"/>
              <a:t>Match the Realization to the ACF or Spectral Density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56379E-CDE2-FD4B-8332-F82385BFA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90" y="1886688"/>
            <a:ext cx="2208934" cy="13404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596CA7-0AE1-AA44-B0AE-38CF5F12D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924" y="1886688"/>
            <a:ext cx="2208934" cy="13404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188F42-EFB1-D748-BA76-34C2BB8AB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5858" y="1886688"/>
            <a:ext cx="2208934" cy="13404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CADD39-89A4-584E-A239-34D85D7CA0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4792" y="1886688"/>
            <a:ext cx="2208934" cy="13404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8A0E92-13E0-AD4F-806B-E1E11AD4D4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36913" y="4218566"/>
            <a:ext cx="2054295" cy="12465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F2E10D-B4AD-6B47-A308-F84893C72E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8699" y="4207934"/>
            <a:ext cx="2054295" cy="12465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0AD7C1-CAB5-374D-AB13-04170F779A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5649" y="4217820"/>
            <a:ext cx="2073045" cy="12579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B38976-5842-B940-861B-47D4DDB98A2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35858" y="4207188"/>
            <a:ext cx="2073045" cy="125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845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00113-F406-924F-8DEA-3CFBDCD90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Exam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58E8A-2242-5B46-840C-4B6F4C314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25625"/>
            <a:ext cx="9143999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In Class Portion: </a:t>
            </a:r>
          </a:p>
          <a:p>
            <a:pPr lvl="1"/>
            <a:r>
              <a:rPr lang="en-US" dirty="0"/>
              <a:t>Saturday, December 10</a:t>
            </a:r>
            <a:r>
              <a:rPr lang="en-US" baseline="30000" dirty="0"/>
              <a:t>th</a:t>
            </a:r>
            <a:r>
              <a:rPr lang="en-US" dirty="0"/>
              <a:t> 2:30 – 3:30pm CST</a:t>
            </a:r>
          </a:p>
          <a:p>
            <a:pPr lvl="1"/>
            <a:r>
              <a:rPr lang="en-US" dirty="0"/>
              <a:t>Matching</a:t>
            </a:r>
          </a:p>
          <a:p>
            <a:pPr lvl="1"/>
            <a:r>
              <a:rPr lang="en-US" dirty="0"/>
              <a:t>Multiple Choice</a:t>
            </a:r>
          </a:p>
          <a:p>
            <a:pPr lvl="1"/>
            <a:r>
              <a:rPr lang="en-US" dirty="0"/>
              <a:t>Free Response</a:t>
            </a:r>
          </a:p>
          <a:p>
            <a:pPr lvl="1"/>
            <a:r>
              <a:rPr lang="en-US" dirty="0"/>
              <a:t>Calculation </a:t>
            </a:r>
          </a:p>
          <a:p>
            <a:pPr lvl="1"/>
            <a:r>
              <a:rPr lang="en-US" dirty="0"/>
              <a:t>You will be able to use R </a:t>
            </a:r>
          </a:p>
          <a:p>
            <a:pPr lvl="2"/>
            <a:r>
              <a:rPr lang="en-US" dirty="0"/>
              <a:t>(</a:t>
            </a:r>
            <a:r>
              <a:rPr lang="en-US" dirty="0" err="1"/>
              <a:t>tswge</a:t>
            </a:r>
            <a:r>
              <a:rPr lang="en-US" dirty="0"/>
              <a:t>) and some problems may require it.) </a:t>
            </a:r>
          </a:p>
          <a:p>
            <a:pPr marL="0" indent="0">
              <a:buNone/>
            </a:pPr>
            <a:r>
              <a:rPr lang="en-US" dirty="0"/>
              <a:t>Take Home Portion: </a:t>
            </a:r>
          </a:p>
          <a:p>
            <a:pPr lvl="1"/>
            <a:r>
              <a:rPr lang="en-US"/>
              <a:t>2pm CST Friday Dec 9</a:t>
            </a:r>
            <a:r>
              <a:rPr lang="en-US" baseline="30000"/>
              <a:t>th</a:t>
            </a:r>
            <a:r>
              <a:rPr lang="en-US"/>
              <a:t> </a:t>
            </a:r>
            <a:r>
              <a:rPr lang="en-US" dirty="0"/>
              <a:t>– Saturday Dec 10</a:t>
            </a:r>
            <a:r>
              <a:rPr lang="en-US" baseline="30000" dirty="0"/>
              <a:t>th</a:t>
            </a:r>
            <a:r>
              <a:rPr lang="en-US" dirty="0"/>
              <a:t> 11:59pm CST</a:t>
            </a:r>
          </a:p>
          <a:p>
            <a:pPr lvl="1"/>
            <a:r>
              <a:rPr lang="en-US" dirty="0"/>
              <a:t>	Some of the above</a:t>
            </a:r>
          </a:p>
          <a:p>
            <a:pPr lvl="1"/>
            <a:r>
              <a:rPr lang="en-US" dirty="0"/>
              <a:t>	Analysis Question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1603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A73B0-D34D-A64E-8F20-3E6EAEBF8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612530"/>
          </a:xfrm>
        </p:spPr>
        <p:txBody>
          <a:bodyPr>
            <a:normAutofit fontScale="90000"/>
          </a:bodyPr>
          <a:lstStyle/>
          <a:p>
            <a:r>
              <a:rPr lang="en-US" dirty="0"/>
              <a:t>Which Set of 3 Realization Provides the Most Evidence that the data came from a stationary process?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B9CD65-7752-B048-AE6F-0E1D91F64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946" y="2176721"/>
            <a:ext cx="3340691" cy="45359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8C6407-A18B-274E-A07C-1445EDD6E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704" y="2176721"/>
            <a:ext cx="3351324" cy="45504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6FF694-93FE-934D-9C28-D717894D4E18}"/>
              </a:ext>
            </a:extLst>
          </p:cNvPr>
          <p:cNvSpPr txBox="1"/>
          <p:nvPr/>
        </p:nvSpPr>
        <p:spPr>
          <a:xfrm>
            <a:off x="2179674" y="2052084"/>
            <a:ext cx="49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D1D7B5-1095-C248-BB46-AB0D46F35DB6}"/>
              </a:ext>
            </a:extLst>
          </p:cNvPr>
          <p:cNvSpPr txBox="1"/>
          <p:nvPr/>
        </p:nvSpPr>
        <p:spPr>
          <a:xfrm>
            <a:off x="6628366" y="2052084"/>
            <a:ext cx="272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947763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A73B0-D34D-A64E-8F20-3E6EAEBF8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612530"/>
          </a:xfrm>
        </p:spPr>
        <p:txBody>
          <a:bodyPr>
            <a:normAutofit fontScale="90000"/>
          </a:bodyPr>
          <a:lstStyle/>
          <a:p>
            <a:r>
              <a:rPr lang="en-US" dirty="0"/>
              <a:t>Which Set of 3 Realization Provides the Most Evidence that the data came from a stationary process?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B9CD65-7752-B048-AE6F-0E1D91F64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946" y="2176721"/>
            <a:ext cx="3340691" cy="45359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8C6407-A18B-274E-A07C-1445EDD6E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704" y="2176721"/>
            <a:ext cx="3351324" cy="45504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6FF694-93FE-934D-9C28-D717894D4E18}"/>
              </a:ext>
            </a:extLst>
          </p:cNvPr>
          <p:cNvSpPr txBox="1"/>
          <p:nvPr/>
        </p:nvSpPr>
        <p:spPr>
          <a:xfrm>
            <a:off x="2179674" y="2052084"/>
            <a:ext cx="49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D1D7B5-1095-C248-BB46-AB0D46F35DB6}"/>
              </a:ext>
            </a:extLst>
          </p:cNvPr>
          <p:cNvSpPr txBox="1"/>
          <p:nvPr/>
        </p:nvSpPr>
        <p:spPr>
          <a:xfrm>
            <a:off x="6628366" y="2052084"/>
            <a:ext cx="272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22703BC-9463-3FF6-7B38-6CE33D8C45BA}"/>
              </a:ext>
            </a:extLst>
          </p:cNvPr>
          <p:cNvCxnSpPr>
            <a:cxnSpLocks/>
          </p:cNvCxnSpPr>
          <p:nvPr/>
        </p:nvCxnSpPr>
        <p:spPr>
          <a:xfrm>
            <a:off x="6144733" y="2214788"/>
            <a:ext cx="0" cy="427808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74402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81E22-A8D8-A242-A60F-F43B7BB0D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Which Criterion Favors Small Models (Models With Less Parameters)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A1C28-334B-D74A-885F-CB2AB76F1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AIC</a:t>
            </a:r>
          </a:p>
          <a:p>
            <a:r>
              <a:rPr lang="en-US" dirty="0"/>
              <a:t>AICC</a:t>
            </a:r>
          </a:p>
          <a:p>
            <a:r>
              <a:rPr lang="en-US" dirty="0"/>
              <a:t>BIC</a:t>
            </a:r>
          </a:p>
        </p:txBody>
      </p:sp>
    </p:spTree>
    <p:extLst>
      <p:ext uri="{BB962C8B-B14F-4D97-AF65-F5344CB8AC3E}">
        <p14:creationId xmlns:p14="http://schemas.microsoft.com/office/powerpoint/2010/main" val="6247567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81E22-A8D8-A242-A60F-F43B7BB0D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Which Criterion Favors Small Models (Models With Less Parameters)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A1C28-334B-D74A-885F-CB2AB76F1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AIC</a:t>
            </a:r>
          </a:p>
          <a:p>
            <a:r>
              <a:rPr lang="en-US" dirty="0"/>
              <a:t>AICC</a:t>
            </a:r>
          </a:p>
          <a:p>
            <a:r>
              <a:rPr lang="en-US" dirty="0">
                <a:solidFill>
                  <a:srgbClr val="FF0000"/>
                </a:solidFill>
              </a:rPr>
              <a:t>BIC</a:t>
            </a:r>
          </a:p>
        </p:txBody>
      </p:sp>
    </p:spTree>
    <p:extLst>
      <p:ext uri="{BB962C8B-B14F-4D97-AF65-F5344CB8AC3E}">
        <p14:creationId xmlns:p14="http://schemas.microsoft.com/office/powerpoint/2010/main" val="25187417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449D3-82FE-044A-A7AE-214CE5BB8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are Burg and ML estimators preferred to Yule Walker Estimates?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BD832-FB4B-1547-9478-674FFA172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3115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449D3-82FE-044A-A7AE-214CE5BB8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are Burg and ML estimators preferred to Yule Walker Estimates?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BD832-FB4B-1547-9478-674FFA172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Yule Walker Estimates are much less accurate than Burg and ML estimates as phi gets close to 1.  </a:t>
            </a:r>
          </a:p>
        </p:txBody>
      </p:sp>
    </p:spTree>
    <p:extLst>
      <p:ext uri="{BB962C8B-B14F-4D97-AF65-F5344CB8AC3E}">
        <p14:creationId xmlns:p14="http://schemas.microsoft.com/office/powerpoint/2010/main" val="41284146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6B909-2829-C44E-885D-D9F839B4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difference between Burg and ML estimation?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FEB041-DF99-C742-9D33-CD270DA26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56" y="2047950"/>
            <a:ext cx="2285005" cy="19286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F3D9D2-737B-1743-A999-481249B5F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9261" y="2047950"/>
            <a:ext cx="2285005" cy="19286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89258F-C391-2245-B794-0DC0ECAA64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9270" y="2047950"/>
            <a:ext cx="2184729" cy="18439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9563FB-F6B5-8B43-883A-38EED30B96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4542" y="2047950"/>
            <a:ext cx="2184728" cy="18439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6EC7960-5F29-7249-964A-D29401DE17D9}"/>
              </a:ext>
            </a:extLst>
          </p:cNvPr>
          <p:cNvSpPr txBox="1"/>
          <p:nvPr/>
        </p:nvSpPr>
        <p:spPr>
          <a:xfrm>
            <a:off x="3237613" y="4826675"/>
            <a:ext cx="26687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eriod"/>
            </a:pPr>
            <a:r>
              <a:rPr lang="en-US" dirty="0"/>
              <a:t>Airline Model</a:t>
            </a:r>
          </a:p>
          <a:p>
            <a:pPr marL="342900" indent="-342900">
              <a:buAutoNum type="alphaUcPeriod"/>
            </a:pPr>
            <a:r>
              <a:rPr lang="el-GR" dirty="0"/>
              <a:t>φ(Β)</a:t>
            </a:r>
            <a:r>
              <a:rPr lang="en-US" dirty="0"/>
              <a:t>(1-B)</a:t>
            </a:r>
            <a:r>
              <a:rPr lang="en-US" dirty="0" err="1"/>
              <a:t>Xt</a:t>
            </a:r>
            <a:r>
              <a:rPr lang="el-GR" dirty="0"/>
              <a:t> = θ(Β)</a:t>
            </a:r>
            <a:r>
              <a:rPr lang="en-US" dirty="0"/>
              <a:t>at</a:t>
            </a:r>
            <a:endParaRPr lang="el-GR" dirty="0"/>
          </a:p>
          <a:p>
            <a:pPr marL="342900" indent="-342900">
              <a:buAutoNum type="alphaUcPeriod"/>
            </a:pPr>
            <a:r>
              <a:rPr lang="el-GR" dirty="0"/>
              <a:t>Α</a:t>
            </a:r>
            <a:r>
              <a:rPr lang="en-US" dirty="0"/>
              <a:t>R</a:t>
            </a:r>
            <a:r>
              <a:rPr lang="el-GR" dirty="0"/>
              <a:t>(2) </a:t>
            </a:r>
            <a:r>
              <a:rPr lang="en-US" dirty="0"/>
              <a:t>Complex Roots</a:t>
            </a:r>
          </a:p>
          <a:p>
            <a:pPr marL="342900" indent="-342900">
              <a:buAutoNum type="alphaUcPeriod"/>
            </a:pPr>
            <a:r>
              <a:rPr lang="en-US" dirty="0"/>
              <a:t>AR(2) Real Roots</a:t>
            </a:r>
          </a:p>
          <a:p>
            <a:pPr marL="342900" indent="-342900">
              <a:buFontTx/>
              <a:buAutoNum type="alphaUcPeriod"/>
            </a:pPr>
            <a:r>
              <a:rPr lang="el-GR" dirty="0"/>
              <a:t>φ(Β)</a:t>
            </a:r>
            <a:r>
              <a:rPr lang="en-US" dirty="0"/>
              <a:t>(1-B</a:t>
            </a:r>
            <a:r>
              <a:rPr lang="en-US" baseline="30000" dirty="0"/>
              <a:t>s</a:t>
            </a:r>
            <a:r>
              <a:rPr lang="en-US" dirty="0"/>
              <a:t>)</a:t>
            </a:r>
            <a:r>
              <a:rPr lang="en-US" dirty="0" err="1"/>
              <a:t>Xt</a:t>
            </a:r>
            <a:r>
              <a:rPr lang="el-GR" dirty="0"/>
              <a:t> = θ(Β)</a:t>
            </a:r>
            <a:r>
              <a:rPr lang="en-US" dirty="0"/>
              <a:t>at</a:t>
            </a:r>
          </a:p>
          <a:p>
            <a:pPr marL="342900" indent="-342900">
              <a:buAutoNum type="alphaUcPeriod"/>
            </a:pPr>
            <a:endParaRPr lang="en-US" dirty="0"/>
          </a:p>
          <a:p>
            <a:pPr marL="342900" indent="-342900">
              <a:buAutoNum type="alphaUcPeriod"/>
            </a:pP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2BA287-6CD3-A841-861C-077737BC221C}"/>
              </a:ext>
            </a:extLst>
          </p:cNvPr>
          <p:cNvSpPr txBox="1"/>
          <p:nvPr/>
        </p:nvSpPr>
        <p:spPr>
          <a:xfrm>
            <a:off x="1063256" y="4149173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E1E557-FEDE-6F46-9D03-E56F08D9D9C9}"/>
              </a:ext>
            </a:extLst>
          </p:cNvPr>
          <p:cNvSpPr txBox="1"/>
          <p:nvPr/>
        </p:nvSpPr>
        <p:spPr>
          <a:xfrm>
            <a:off x="3237613" y="4174642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B402B3-0958-2345-BAF9-FE145B38A038}"/>
              </a:ext>
            </a:extLst>
          </p:cNvPr>
          <p:cNvSpPr txBox="1"/>
          <p:nvPr/>
        </p:nvSpPr>
        <p:spPr>
          <a:xfrm>
            <a:off x="5745126" y="4149173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FA2828-4048-6C46-8904-FA82D880A5B7}"/>
              </a:ext>
            </a:extLst>
          </p:cNvPr>
          <p:cNvSpPr txBox="1"/>
          <p:nvPr/>
        </p:nvSpPr>
        <p:spPr>
          <a:xfrm>
            <a:off x="7919483" y="4174642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</a:t>
            </a:r>
          </a:p>
        </p:txBody>
      </p:sp>
    </p:spTree>
    <p:extLst>
      <p:ext uri="{BB962C8B-B14F-4D97-AF65-F5344CB8AC3E}">
        <p14:creationId xmlns:p14="http://schemas.microsoft.com/office/powerpoint/2010/main" val="16118156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6B909-2829-C44E-885D-D9F839B4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difference between Burg and ML estimation?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FEB041-DF99-C742-9D33-CD270DA26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56" y="2047950"/>
            <a:ext cx="2285005" cy="19286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F3D9D2-737B-1743-A999-481249B5F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9261" y="2047950"/>
            <a:ext cx="2285005" cy="19286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89258F-C391-2245-B794-0DC0ECAA64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9270" y="2047950"/>
            <a:ext cx="2184729" cy="18439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9563FB-F6B5-8B43-883A-38EED30B96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4542" y="2047950"/>
            <a:ext cx="2184728" cy="18439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6EC7960-5F29-7249-964A-D29401DE17D9}"/>
              </a:ext>
            </a:extLst>
          </p:cNvPr>
          <p:cNvSpPr txBox="1"/>
          <p:nvPr/>
        </p:nvSpPr>
        <p:spPr>
          <a:xfrm>
            <a:off x="3237613" y="4742038"/>
            <a:ext cx="26687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eriod"/>
            </a:pPr>
            <a:r>
              <a:rPr lang="en-US" dirty="0"/>
              <a:t>Airline Model</a:t>
            </a:r>
          </a:p>
          <a:p>
            <a:pPr marL="342900" indent="-342900">
              <a:buAutoNum type="alphaUcPeriod"/>
            </a:pPr>
            <a:r>
              <a:rPr lang="el-GR" dirty="0"/>
              <a:t>φ(Β)</a:t>
            </a:r>
            <a:r>
              <a:rPr lang="en-US" dirty="0"/>
              <a:t>(1-B)</a:t>
            </a:r>
            <a:r>
              <a:rPr lang="en-US" dirty="0" err="1"/>
              <a:t>Xt</a:t>
            </a:r>
            <a:r>
              <a:rPr lang="el-GR" dirty="0"/>
              <a:t> = θ(Β)</a:t>
            </a:r>
            <a:r>
              <a:rPr lang="en-US" dirty="0"/>
              <a:t>at</a:t>
            </a:r>
            <a:endParaRPr lang="el-GR" dirty="0"/>
          </a:p>
          <a:p>
            <a:pPr marL="342900" indent="-342900">
              <a:buAutoNum type="alphaUcPeriod"/>
            </a:pPr>
            <a:r>
              <a:rPr lang="el-GR" dirty="0"/>
              <a:t>Α</a:t>
            </a:r>
            <a:r>
              <a:rPr lang="en-US" dirty="0"/>
              <a:t>R</a:t>
            </a:r>
            <a:r>
              <a:rPr lang="el-GR" dirty="0"/>
              <a:t>(2) </a:t>
            </a:r>
            <a:r>
              <a:rPr lang="en-US" dirty="0"/>
              <a:t>Complex Roots</a:t>
            </a:r>
          </a:p>
          <a:p>
            <a:pPr marL="342900" indent="-342900">
              <a:buAutoNum type="alphaUcPeriod"/>
            </a:pPr>
            <a:r>
              <a:rPr lang="en-US" dirty="0"/>
              <a:t>AR(2) Real Roots</a:t>
            </a:r>
          </a:p>
          <a:p>
            <a:pPr marL="342900" indent="-342900">
              <a:buFontTx/>
              <a:buAutoNum type="alphaUcPeriod"/>
            </a:pPr>
            <a:r>
              <a:rPr lang="el-GR" dirty="0"/>
              <a:t>φ(Β)</a:t>
            </a:r>
            <a:r>
              <a:rPr lang="en-US" dirty="0"/>
              <a:t>(1-B</a:t>
            </a:r>
            <a:r>
              <a:rPr lang="en-US" baseline="30000" dirty="0"/>
              <a:t>s</a:t>
            </a:r>
            <a:r>
              <a:rPr lang="en-US" dirty="0"/>
              <a:t>)</a:t>
            </a:r>
            <a:r>
              <a:rPr lang="en-US" dirty="0" err="1"/>
              <a:t>Xt</a:t>
            </a:r>
            <a:r>
              <a:rPr lang="el-GR" dirty="0"/>
              <a:t> = θ(Β)</a:t>
            </a:r>
            <a:r>
              <a:rPr lang="en-US" dirty="0"/>
              <a:t>at</a:t>
            </a:r>
          </a:p>
          <a:p>
            <a:pPr marL="342900" indent="-342900">
              <a:buAutoNum type="alphaUcPeriod"/>
            </a:pPr>
            <a:endParaRPr lang="en-US" dirty="0"/>
          </a:p>
          <a:p>
            <a:pPr marL="342900" indent="-342900">
              <a:buAutoNum type="alphaUcPeriod"/>
            </a:pP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2BA287-6CD3-A841-861C-077737BC221C}"/>
              </a:ext>
            </a:extLst>
          </p:cNvPr>
          <p:cNvSpPr txBox="1"/>
          <p:nvPr/>
        </p:nvSpPr>
        <p:spPr>
          <a:xfrm>
            <a:off x="723014" y="4149173"/>
            <a:ext cx="1318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E1E557-FEDE-6F46-9D03-E56F08D9D9C9}"/>
              </a:ext>
            </a:extLst>
          </p:cNvPr>
          <p:cNvSpPr txBox="1"/>
          <p:nvPr/>
        </p:nvSpPr>
        <p:spPr>
          <a:xfrm>
            <a:off x="3237613" y="4174642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B402B3-0958-2345-BAF9-FE145B38A038}"/>
              </a:ext>
            </a:extLst>
          </p:cNvPr>
          <p:cNvSpPr txBox="1"/>
          <p:nvPr/>
        </p:nvSpPr>
        <p:spPr>
          <a:xfrm>
            <a:off x="5745126" y="4149173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FA2828-4048-6C46-8904-FA82D880A5B7}"/>
              </a:ext>
            </a:extLst>
          </p:cNvPr>
          <p:cNvSpPr txBox="1"/>
          <p:nvPr/>
        </p:nvSpPr>
        <p:spPr>
          <a:xfrm>
            <a:off x="7919483" y="4174642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>
                <a:solidFill>
                  <a:srgbClr val="FF000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6550431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42FEF-3F4C-7B42-B54B-96B76CA95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True or False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A6FCF-C1AD-9046-AB2F-A84DC5106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All stationary and invertible ARMA models can be written as an infinite order AR process.  </a:t>
            </a:r>
          </a:p>
          <a:p>
            <a:endParaRPr lang="en-US" dirty="0"/>
          </a:p>
          <a:p>
            <a:r>
              <a:rPr lang="en-US" dirty="0"/>
              <a:t>A model that is invertible must also be stationary.  </a:t>
            </a:r>
          </a:p>
          <a:p>
            <a:endParaRPr lang="en-US" dirty="0"/>
          </a:p>
          <a:p>
            <a:r>
              <a:rPr lang="en-US" dirty="0"/>
              <a:t>There are many invertible models that have the same </a:t>
            </a:r>
            <a:r>
              <a:rPr lang="en-US" dirty="0" err="1"/>
              <a:t>acf</a:t>
            </a:r>
            <a:r>
              <a:rPr lang="en-US" dirty="0"/>
              <a:t> (correlation structure).  </a:t>
            </a:r>
          </a:p>
          <a:p>
            <a:endParaRPr lang="en-US" dirty="0"/>
          </a:p>
          <a:p>
            <a:r>
              <a:rPr lang="en-US" dirty="0" err="1"/>
              <a:t>Invertiblity</a:t>
            </a:r>
            <a:r>
              <a:rPr lang="en-US" dirty="0"/>
              <a:t> ensures that present events are associated with the past in a sensible manner.  </a:t>
            </a:r>
          </a:p>
        </p:txBody>
      </p:sp>
    </p:spTree>
    <p:extLst>
      <p:ext uri="{BB962C8B-B14F-4D97-AF65-F5344CB8AC3E}">
        <p14:creationId xmlns:p14="http://schemas.microsoft.com/office/powerpoint/2010/main" val="1588025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42FEF-3F4C-7B42-B54B-96B76CA95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True or False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A6FCF-C1AD-9046-AB2F-A84DC5106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All stationary and invertible ARMA models can be written as an infinite order AR process.  </a:t>
            </a:r>
            <a:r>
              <a:rPr lang="en-US" dirty="0">
                <a:solidFill>
                  <a:srgbClr val="FF0000"/>
                </a:solidFill>
              </a:rPr>
              <a:t>TRUE</a:t>
            </a:r>
          </a:p>
          <a:p>
            <a:endParaRPr lang="en-US" dirty="0"/>
          </a:p>
          <a:p>
            <a:r>
              <a:rPr lang="en-US" dirty="0"/>
              <a:t>A model that is invertible must also be stationary. </a:t>
            </a:r>
            <a:r>
              <a:rPr lang="en-US" dirty="0">
                <a:solidFill>
                  <a:srgbClr val="FF0000"/>
                </a:solidFill>
              </a:rPr>
              <a:t>FALSE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There are many invertible models that have the same </a:t>
            </a:r>
            <a:r>
              <a:rPr lang="en-US" dirty="0" err="1"/>
              <a:t>acf</a:t>
            </a:r>
            <a:r>
              <a:rPr lang="en-US" dirty="0"/>
              <a:t> (correlation structure).   </a:t>
            </a:r>
            <a:r>
              <a:rPr lang="en-US" dirty="0">
                <a:solidFill>
                  <a:srgbClr val="FF0000"/>
                </a:solidFill>
              </a:rPr>
              <a:t>FALSE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Invertibility ensures that present events are associated with the past in a sensible manner.  </a:t>
            </a:r>
            <a:r>
              <a:rPr lang="en-US" dirty="0">
                <a:solidFill>
                  <a:srgbClr val="FF0000"/>
                </a:solidFill>
              </a:rPr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3809596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00113-F406-924F-8DEA-3CFBDCD90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Study for the Final Exam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58E8A-2242-5B46-840C-4B6F4C314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38527"/>
            <a:ext cx="7886700" cy="458172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Study all concepts covered in FLS and Live Session closely.  This is largely the material that is covered in the </a:t>
            </a:r>
            <a:r>
              <a:rPr lang="en-US" dirty="0" err="1"/>
              <a:t>aysnch</a:t>
            </a:r>
            <a:r>
              <a:rPr lang="en-US" dirty="0"/>
              <a:t>.</a:t>
            </a:r>
          </a:p>
          <a:p>
            <a:r>
              <a:rPr lang="en-US" dirty="0"/>
              <a:t>Review Midterm</a:t>
            </a:r>
          </a:p>
          <a:p>
            <a:r>
              <a:rPr lang="en-US" dirty="0"/>
              <a:t>Study Cardiac Mortality Code and Business Sales Code from Unit 12.  </a:t>
            </a:r>
          </a:p>
          <a:p>
            <a:r>
              <a:rPr lang="en-US" dirty="0"/>
              <a:t>Study </a:t>
            </a:r>
            <a:r>
              <a:rPr lang="en-US" dirty="0" err="1"/>
              <a:t>Asynch</a:t>
            </a:r>
            <a:r>
              <a:rPr lang="en-US" dirty="0"/>
              <a:t> Videos for Unit 12 as well. </a:t>
            </a:r>
          </a:p>
          <a:p>
            <a:r>
              <a:rPr lang="en-US" dirty="0"/>
              <a:t>Study Unit 13 </a:t>
            </a:r>
            <a:r>
              <a:rPr lang="en-US" dirty="0" err="1"/>
              <a:t>Asynch</a:t>
            </a:r>
            <a:r>
              <a:rPr lang="en-US" dirty="0"/>
              <a:t> Videos</a:t>
            </a:r>
          </a:p>
          <a:p>
            <a:r>
              <a:rPr lang="en-US" dirty="0"/>
              <a:t>Study Unit 13 Live Session Code / Ideas / For Live Session Work</a:t>
            </a:r>
          </a:p>
          <a:p>
            <a:r>
              <a:rPr lang="en-US" dirty="0"/>
              <a:t>Make sure you know the concepts in this review.</a:t>
            </a:r>
          </a:p>
          <a:p>
            <a:r>
              <a:rPr lang="en-US" dirty="0"/>
              <a:t>Get study group … make a up a small practice test (or even. Just one problem) with solutions and give it to each member of the study group.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3168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519CD-A641-F842-A55A-F00B1ED16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Breakout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C84FE-FEEF-244B-A285-0230DD505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6003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F7273-2FE2-EA4D-BAD2-AA4081A73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BC9A1-F3D4-1648-A570-A1875D26C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0934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9F19E-A685-7A4F-8705-E9ECA36C3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689E9BA3-209B-F747-BE5E-26201CAA3A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554" y="2373549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 What type of models will produce forecasts that will converge directly to the sample mean in a fashion similar to what is displayed below?</a:t>
            </a:r>
            <a:endParaRPr kumimoji="0" lang="en-US" altLang="en-US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5" name="Picture 1">
            <a:extLst>
              <a:ext uri="{FF2B5EF4-FFF2-40B4-BE49-F238E27FC236}">
                <a16:creationId xmlns:a16="http://schemas.microsoft.com/office/drawing/2014/main" id="{FBAA5FB0-0BAA-E143-A2FD-11343424A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554" y="2830749"/>
            <a:ext cx="2197100" cy="165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2E95B9ED-A7B9-5946-B575-AD6C041190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554" y="4481749"/>
            <a:ext cx="3052439" cy="12772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 AR(1) positive phi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ii. AR(1) negative phi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iii. AR(2) complex conjugate roots.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iv. AR(4) with two sets of complex conjugate roots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v. ARIMA(0,1,0) models 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vi. signal + noise models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NONE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598186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9F19E-A685-7A4F-8705-E9ECA36C3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689E9BA3-209B-F747-BE5E-26201CAA3A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554" y="2373549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 What type of models will produce forecasts that will converge directly to the sample mean in a fashion similar to what is displayed below?</a:t>
            </a:r>
            <a:endParaRPr kumimoji="0" lang="en-US" altLang="en-US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5" name="Picture 1">
            <a:extLst>
              <a:ext uri="{FF2B5EF4-FFF2-40B4-BE49-F238E27FC236}">
                <a16:creationId xmlns:a16="http://schemas.microsoft.com/office/drawing/2014/main" id="{FBAA5FB0-0BAA-E143-A2FD-11343424A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554" y="2830749"/>
            <a:ext cx="2197100" cy="165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2E95B9ED-A7B9-5946-B575-AD6C041190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554" y="4481749"/>
            <a:ext cx="3052439" cy="12772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 AR(1) positive phi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ii. AR(1) negative phi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iii. AR(2) complex conjugate roots.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iv. AR(4) with two sets of complex conjugate roots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v. ARIMA(0,1,0) models 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vi. signal + noise models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NONE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142309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B2F2B-3AAF-6B4E-89A8-B8008CFB1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F56408-FB8F-4D4C-989D-036DCE2E3E06}"/>
              </a:ext>
            </a:extLst>
          </p:cNvPr>
          <p:cNvSpPr/>
          <p:nvPr/>
        </p:nvSpPr>
        <p:spPr>
          <a:xfrm>
            <a:off x="515566" y="2348034"/>
            <a:ext cx="833660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What type of models will simply forecast the last value of the series into the future?</a:t>
            </a:r>
            <a:endParaRPr lang="en-US" altLang="en-US" sz="8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 AR(1) positive phi</a:t>
            </a:r>
            <a:endParaRPr lang="en-US" altLang="en-US" sz="8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ii. AR(1) negative phi</a:t>
            </a:r>
            <a:endParaRPr lang="en-US" altLang="en-US" sz="8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iii. AR(2) complex conjugate roots.</a:t>
            </a:r>
            <a:endParaRPr lang="en-US" altLang="en-US" sz="8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iv. AR(4) with two sets of complex conjugate roots</a:t>
            </a:r>
            <a:endParaRPr lang="en-US" altLang="en-US" sz="8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v. ARIMA(0,1,0) models </a:t>
            </a:r>
            <a:endParaRPr lang="en-US" altLang="en-US" sz="800" dirty="0">
              <a:solidFill>
                <a:srgbClr val="FF0000"/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vi. signal + noise models</a:t>
            </a:r>
            <a:endParaRPr lang="en-US" altLang="en-US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vii. NONE of the above</a:t>
            </a:r>
            <a:endParaRPr lang="en-US" altLang="en-US" sz="32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60578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29E09-1A6D-C54F-B552-3B631AB67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62C48-3B5F-7B4D-BBC1-DDA3FB76F3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825625"/>
            <a:ext cx="807760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When might a MLR with correlated errors model be more suited for forecasting a variable Z given other potential variables X and Y?</a:t>
            </a:r>
          </a:p>
          <a:p>
            <a:pPr marL="514350" indent="-514350">
              <a:buAutoNum type="alphaLcPeriod"/>
            </a:pPr>
            <a:r>
              <a:rPr lang="en-US" dirty="0"/>
              <a:t>When X and Y are not correlated with Z.</a:t>
            </a:r>
          </a:p>
          <a:p>
            <a:pPr marL="514350" indent="-514350">
              <a:buAutoNum type="alphaLcPeriod"/>
            </a:pPr>
            <a:r>
              <a:rPr lang="en-US" dirty="0"/>
              <a:t>When X and Y are correlated with Z but not correlated with each other. </a:t>
            </a:r>
          </a:p>
          <a:p>
            <a:pPr marL="514350" indent="-514350">
              <a:buAutoNum type="alphaLcPeriod"/>
            </a:pPr>
            <a:r>
              <a:rPr lang="en-US" dirty="0"/>
              <a:t>When X and Y are correlated with each other but not correlated with Z </a:t>
            </a:r>
          </a:p>
          <a:p>
            <a:pPr marL="514350" indent="-514350">
              <a:buAutoNum type="alphaLcPeriod"/>
            </a:pPr>
            <a:r>
              <a:rPr lang="en-US" dirty="0"/>
              <a:t>When X, Y and Z are all correlated with each other. </a:t>
            </a:r>
          </a:p>
        </p:txBody>
      </p:sp>
    </p:spTree>
    <p:extLst>
      <p:ext uri="{BB962C8B-B14F-4D97-AF65-F5344CB8AC3E}">
        <p14:creationId xmlns:p14="http://schemas.microsoft.com/office/powerpoint/2010/main" val="35775898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29E09-1A6D-C54F-B552-3B631AB67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62C48-3B5F-7B4D-BBC1-DDA3FB76F3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825625"/>
            <a:ext cx="807760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When might a MLR with correlated errors model be more suited for forecasting a variable Z given other potential variables X and Y?</a:t>
            </a:r>
          </a:p>
          <a:p>
            <a:pPr marL="514350" indent="-514350">
              <a:buAutoNum type="alphaLcPeriod"/>
            </a:pPr>
            <a:r>
              <a:rPr lang="en-US" dirty="0"/>
              <a:t>When X and Y are not correlated with Z.</a:t>
            </a:r>
          </a:p>
          <a:p>
            <a:pPr marL="514350" indent="-514350">
              <a:buAutoNum type="alphaLcPeriod"/>
            </a:pPr>
            <a:r>
              <a:rPr lang="en-US" dirty="0">
                <a:solidFill>
                  <a:srgbClr val="FF0000"/>
                </a:solidFill>
              </a:rPr>
              <a:t>When X and Y are correlated with Z but not correlated with each other. </a:t>
            </a:r>
          </a:p>
          <a:p>
            <a:pPr marL="514350" indent="-514350">
              <a:buAutoNum type="alphaLcPeriod"/>
            </a:pPr>
            <a:r>
              <a:rPr lang="en-US" dirty="0"/>
              <a:t>When X and Y are correlated with each other but not correlated with Z </a:t>
            </a:r>
          </a:p>
          <a:p>
            <a:pPr marL="514350" indent="-514350">
              <a:buAutoNum type="alphaLcPeriod"/>
            </a:pPr>
            <a:r>
              <a:rPr lang="en-US" dirty="0"/>
              <a:t>When X, Y and Z are all correlated with each other. </a:t>
            </a:r>
          </a:p>
        </p:txBody>
      </p:sp>
    </p:spTree>
    <p:extLst>
      <p:ext uri="{BB962C8B-B14F-4D97-AF65-F5344CB8AC3E}">
        <p14:creationId xmlns:p14="http://schemas.microsoft.com/office/powerpoint/2010/main" val="34354398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F0534-EECE-194E-BFE6-98F1367B4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Breakout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B963D-97D5-CB4C-9ECD-4FD49651A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9185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00113-F406-924F-8DEA-3CFBDCD90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Exam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58E8A-2242-5B46-840C-4B6F4C314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25625"/>
            <a:ext cx="9143999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In Class Portion: </a:t>
            </a:r>
          </a:p>
          <a:p>
            <a:pPr lvl="1"/>
            <a:r>
              <a:rPr lang="en-US" dirty="0"/>
              <a:t>Saturday, December 10</a:t>
            </a:r>
            <a:r>
              <a:rPr lang="en-US" baseline="30000" dirty="0"/>
              <a:t>th</a:t>
            </a:r>
            <a:r>
              <a:rPr lang="en-US" dirty="0"/>
              <a:t> 2:30 – 3:30pm CST</a:t>
            </a:r>
          </a:p>
          <a:p>
            <a:pPr lvl="1"/>
            <a:r>
              <a:rPr lang="en-US" dirty="0"/>
              <a:t>Matching</a:t>
            </a:r>
          </a:p>
          <a:p>
            <a:pPr lvl="1"/>
            <a:r>
              <a:rPr lang="en-US" dirty="0"/>
              <a:t>Multiple Choice</a:t>
            </a:r>
          </a:p>
          <a:p>
            <a:pPr lvl="1"/>
            <a:r>
              <a:rPr lang="en-US" dirty="0"/>
              <a:t>Free Response</a:t>
            </a:r>
          </a:p>
          <a:p>
            <a:pPr lvl="1"/>
            <a:r>
              <a:rPr lang="en-US" dirty="0"/>
              <a:t>Calculation </a:t>
            </a:r>
          </a:p>
          <a:p>
            <a:pPr lvl="1"/>
            <a:r>
              <a:rPr lang="en-US" dirty="0"/>
              <a:t>You will be able to use R </a:t>
            </a:r>
          </a:p>
          <a:p>
            <a:pPr lvl="2"/>
            <a:r>
              <a:rPr lang="en-US" dirty="0"/>
              <a:t>(</a:t>
            </a:r>
            <a:r>
              <a:rPr lang="en-US" dirty="0" err="1"/>
              <a:t>tswge</a:t>
            </a:r>
            <a:r>
              <a:rPr lang="en-US" dirty="0"/>
              <a:t>) and some problems may require it.) </a:t>
            </a:r>
          </a:p>
          <a:p>
            <a:pPr marL="0" indent="0">
              <a:buNone/>
            </a:pPr>
            <a:r>
              <a:rPr lang="en-US" dirty="0"/>
              <a:t>Take Home Portion: </a:t>
            </a:r>
          </a:p>
          <a:p>
            <a:pPr lvl="1"/>
            <a:r>
              <a:rPr lang="en-US" dirty="0"/>
              <a:t>Thursday Dec 8</a:t>
            </a:r>
            <a:r>
              <a:rPr lang="en-US" baseline="30000" dirty="0"/>
              <a:t>th</a:t>
            </a:r>
            <a:r>
              <a:rPr lang="en-US" dirty="0"/>
              <a:t> – Saturday Dec 10</a:t>
            </a:r>
            <a:r>
              <a:rPr lang="en-US" baseline="30000" dirty="0"/>
              <a:t>th</a:t>
            </a:r>
            <a:r>
              <a:rPr lang="en-US" dirty="0"/>
              <a:t> 11:59pm CST</a:t>
            </a:r>
          </a:p>
          <a:p>
            <a:pPr lvl="1"/>
            <a:r>
              <a:rPr lang="en-US" dirty="0"/>
              <a:t>	Some of the above</a:t>
            </a:r>
          </a:p>
          <a:p>
            <a:pPr lvl="1"/>
            <a:r>
              <a:rPr lang="en-US" dirty="0"/>
              <a:t>	Analysis Question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6595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00113-F406-924F-8DEA-3CFBDCD90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Study for the Final Exam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58E8A-2242-5B46-840C-4B6F4C314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38527"/>
            <a:ext cx="7886700" cy="458172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Study all concepts covered in FLS and Live Session closely.  This is largely the material that is covered in the </a:t>
            </a:r>
            <a:r>
              <a:rPr lang="en-US" dirty="0" err="1"/>
              <a:t>aysnch</a:t>
            </a:r>
            <a:r>
              <a:rPr lang="en-US" dirty="0"/>
              <a:t>.</a:t>
            </a:r>
          </a:p>
          <a:p>
            <a:r>
              <a:rPr lang="en-US" dirty="0"/>
              <a:t>Review Midterm</a:t>
            </a:r>
          </a:p>
          <a:p>
            <a:r>
              <a:rPr lang="en-US" dirty="0"/>
              <a:t>Study Cardiac Mortality Code and Business Sales Code from Unit 12.  </a:t>
            </a:r>
          </a:p>
          <a:p>
            <a:r>
              <a:rPr lang="en-US" dirty="0"/>
              <a:t>Study </a:t>
            </a:r>
            <a:r>
              <a:rPr lang="en-US" dirty="0" err="1"/>
              <a:t>Asynch</a:t>
            </a:r>
            <a:r>
              <a:rPr lang="en-US" dirty="0"/>
              <a:t> Videos for Unit 12 as well. </a:t>
            </a:r>
          </a:p>
          <a:p>
            <a:r>
              <a:rPr lang="en-US" dirty="0"/>
              <a:t>Study Unit 13 </a:t>
            </a:r>
            <a:r>
              <a:rPr lang="en-US" dirty="0" err="1"/>
              <a:t>Asynch</a:t>
            </a:r>
            <a:r>
              <a:rPr lang="en-US" dirty="0"/>
              <a:t> Videos</a:t>
            </a:r>
          </a:p>
          <a:p>
            <a:r>
              <a:rPr lang="en-US" dirty="0"/>
              <a:t>Study Unit 13 Live Session Code / Ideas / For Live Session Work</a:t>
            </a:r>
          </a:p>
          <a:p>
            <a:r>
              <a:rPr lang="en-US" dirty="0"/>
              <a:t>Make sure you know the concepts in this review.</a:t>
            </a:r>
          </a:p>
          <a:p>
            <a:r>
              <a:rPr lang="en-US" dirty="0"/>
              <a:t>Get study group … make a up a small practice test (or even. Just one problem) with solutions and give it to each member of the study group.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475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a Comprehensive List)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Definition of Stationarity (All 3 Conditions)</a:t>
            </a:r>
          </a:p>
          <a:p>
            <a:r>
              <a:rPr lang="en-US" dirty="0"/>
              <a:t>Definition of Covariance / Correlation (Unit 1)</a:t>
            </a:r>
          </a:p>
          <a:p>
            <a:r>
              <a:rPr lang="en-US" dirty="0"/>
              <a:t>Spectral Density</a:t>
            </a:r>
          </a:p>
          <a:p>
            <a:r>
              <a:rPr lang="en-US" dirty="0"/>
              <a:t>Frequency / Period</a:t>
            </a:r>
          </a:p>
          <a:p>
            <a:r>
              <a:rPr lang="en-US" dirty="0"/>
              <a:t>Nyquist Frequency</a:t>
            </a:r>
          </a:p>
          <a:p>
            <a:r>
              <a:rPr lang="en-US" dirty="0"/>
              <a:t>Moving Average Filters</a:t>
            </a:r>
          </a:p>
          <a:p>
            <a:r>
              <a:rPr lang="en-US" dirty="0"/>
              <a:t>Difference Filters</a:t>
            </a:r>
          </a:p>
          <a:p>
            <a:r>
              <a:rPr lang="en-US" dirty="0"/>
              <a:t>High / Low Pass Filters</a:t>
            </a:r>
          </a:p>
          <a:p>
            <a:r>
              <a:rPr lang="en-US" dirty="0"/>
              <a:t>AR(1), AR(2), AR(p) models </a:t>
            </a:r>
          </a:p>
          <a:p>
            <a:pPr lvl="1"/>
            <a:r>
              <a:rPr lang="en-US" dirty="0"/>
              <a:t>ACF</a:t>
            </a:r>
          </a:p>
          <a:p>
            <a:pPr lvl="1"/>
            <a:r>
              <a:rPr lang="en-US" dirty="0"/>
              <a:t>Spectral Density</a:t>
            </a:r>
          </a:p>
          <a:p>
            <a:pPr lvl="1"/>
            <a:r>
              <a:rPr lang="en-US" dirty="0"/>
              <a:t>Realizations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559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a Comprehensive List)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Moving Average Models (ACF, Spec Den, GLP)</a:t>
            </a:r>
          </a:p>
          <a:p>
            <a:r>
              <a:rPr lang="en-US" dirty="0"/>
              <a:t>Invertibility </a:t>
            </a:r>
          </a:p>
          <a:p>
            <a:r>
              <a:rPr lang="en-US" dirty="0"/>
              <a:t>ARMA(</a:t>
            </a:r>
            <a:r>
              <a:rPr lang="en-US" dirty="0" err="1"/>
              <a:t>p,q</a:t>
            </a:r>
            <a:r>
              <a:rPr lang="en-US" dirty="0"/>
              <a:t>) models</a:t>
            </a:r>
          </a:p>
          <a:p>
            <a:pPr lvl="1"/>
            <a:r>
              <a:rPr lang="en-US" dirty="0"/>
              <a:t>ACF</a:t>
            </a:r>
          </a:p>
          <a:p>
            <a:pPr lvl="1"/>
            <a:r>
              <a:rPr lang="en-US" dirty="0"/>
              <a:t>Spectral Density</a:t>
            </a:r>
          </a:p>
          <a:p>
            <a:pPr lvl="1"/>
            <a:r>
              <a:rPr lang="en-US" dirty="0"/>
              <a:t>GLP</a:t>
            </a:r>
          </a:p>
          <a:p>
            <a:r>
              <a:rPr lang="en-US" dirty="0"/>
              <a:t>GLP form / Psi Weights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603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a Comprehensive List)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02766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ARIMA Models</a:t>
            </a:r>
          </a:p>
          <a:p>
            <a:pPr lvl="1"/>
            <a:r>
              <a:rPr lang="en-US" dirty="0"/>
              <a:t>(1-B)</a:t>
            </a:r>
            <a:r>
              <a:rPr lang="en-US" baseline="30000" dirty="0"/>
              <a:t>d</a:t>
            </a:r>
          </a:p>
          <a:p>
            <a:pPr lvl="1"/>
            <a:r>
              <a:rPr lang="en-US" dirty="0"/>
              <a:t>Seasonal (1 – </a:t>
            </a:r>
            <a:r>
              <a:rPr lang="en-US" dirty="0" err="1"/>
              <a:t>B</a:t>
            </a:r>
            <a:r>
              <a:rPr lang="en-US" baseline="30000" dirty="0" err="1"/>
              <a:t>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Airline Models</a:t>
            </a:r>
          </a:p>
          <a:p>
            <a:pPr lvl="1"/>
            <a:r>
              <a:rPr lang="en-US" dirty="0"/>
              <a:t>ACFs</a:t>
            </a:r>
          </a:p>
          <a:p>
            <a:pPr lvl="1"/>
            <a:r>
              <a:rPr lang="en-US" dirty="0"/>
              <a:t>Spectral Density</a:t>
            </a:r>
          </a:p>
          <a:p>
            <a:pPr lvl="1"/>
            <a:r>
              <a:rPr lang="en-US" dirty="0" err="1"/>
              <a:t>artrans.wge</a:t>
            </a:r>
            <a:endParaRPr lang="en-US" dirty="0"/>
          </a:p>
          <a:p>
            <a:pPr lvl="1"/>
            <a:r>
              <a:rPr lang="en-US" dirty="0" err="1"/>
              <a:t>factor.tables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Forecasting</a:t>
            </a:r>
          </a:p>
          <a:p>
            <a:pPr lvl="1"/>
            <a:r>
              <a:rPr lang="en-US" dirty="0"/>
              <a:t>Behavior with AR(p) / ARMA(</a:t>
            </a:r>
            <a:r>
              <a:rPr lang="en-US" dirty="0" err="1"/>
              <a:t>p,q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Behavior with (1-B) models</a:t>
            </a:r>
          </a:p>
          <a:p>
            <a:pPr lvl="1"/>
            <a:r>
              <a:rPr lang="en-US" dirty="0"/>
              <a:t>Behavior with seasonal models</a:t>
            </a:r>
          </a:p>
          <a:p>
            <a:pPr lvl="1"/>
            <a:r>
              <a:rPr lang="en-US" dirty="0"/>
              <a:t>Behavior with airline models: (1-B)(1-B</a:t>
            </a:r>
            <a:r>
              <a:rPr lang="en-US" baseline="30000" dirty="0"/>
              <a:t>12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calculating forecasts “by hand”</a:t>
            </a:r>
          </a:p>
          <a:p>
            <a:pPr lvl="1"/>
            <a:r>
              <a:rPr lang="en-US" dirty="0"/>
              <a:t>ASE</a:t>
            </a:r>
          </a:p>
          <a:p>
            <a:pPr lvl="1"/>
            <a:r>
              <a:rPr lang="en-US" dirty="0"/>
              <a:t>Probability Limits  (Psi weights)</a:t>
            </a:r>
          </a:p>
          <a:p>
            <a:pPr lvl="1"/>
            <a:r>
              <a:rPr lang="en-US" dirty="0"/>
              <a:t>Signal Plus Noise</a:t>
            </a:r>
          </a:p>
          <a:p>
            <a:pPr lvl="2"/>
            <a:r>
              <a:rPr lang="en-US" dirty="0"/>
              <a:t>linear trend</a:t>
            </a:r>
          </a:p>
          <a:p>
            <a:pPr lvl="2"/>
            <a:r>
              <a:rPr lang="en-US" dirty="0"/>
              <a:t>sin/cos cyclic behavior / trend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158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a Comprehensive List)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02766"/>
          </a:xfrm>
        </p:spPr>
        <p:txBody>
          <a:bodyPr>
            <a:normAutofit/>
          </a:bodyPr>
          <a:lstStyle/>
          <a:p>
            <a:r>
              <a:rPr lang="en-US" dirty="0"/>
              <a:t>Estimation </a:t>
            </a:r>
          </a:p>
          <a:p>
            <a:pPr lvl="1"/>
            <a:r>
              <a:rPr lang="en-US" dirty="0"/>
              <a:t>Burg</a:t>
            </a:r>
          </a:p>
          <a:p>
            <a:pPr lvl="1"/>
            <a:r>
              <a:rPr lang="en-US" dirty="0"/>
              <a:t>Yule-Walker</a:t>
            </a:r>
          </a:p>
          <a:p>
            <a:pPr lvl="1"/>
            <a:r>
              <a:rPr lang="en-US" dirty="0"/>
              <a:t>ML</a:t>
            </a:r>
          </a:p>
          <a:p>
            <a:pPr lvl="1"/>
            <a:r>
              <a:rPr lang="en-US" dirty="0"/>
              <a:t>Properties of Each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Model Identification </a:t>
            </a:r>
          </a:p>
          <a:p>
            <a:pPr lvl="2"/>
            <a:r>
              <a:rPr lang="en-US" dirty="0"/>
              <a:t>AIC / BIC / AICC</a:t>
            </a:r>
          </a:p>
          <a:p>
            <a:pPr lvl="2"/>
            <a:r>
              <a:rPr lang="en-US" dirty="0"/>
              <a:t>Box-Jenkins PACF (pros and cons)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190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a Comprehensive List)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02766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Model Building</a:t>
            </a:r>
          </a:p>
          <a:p>
            <a:pPr lvl="2"/>
            <a:r>
              <a:rPr lang="en-US" dirty="0" err="1"/>
              <a:t>Ljung</a:t>
            </a:r>
            <a:r>
              <a:rPr lang="en-US" dirty="0"/>
              <a:t> Box Test (Testing of ”white” residuals</a:t>
            </a:r>
          </a:p>
          <a:p>
            <a:pPr lvl="2"/>
            <a:r>
              <a:rPr lang="en-US" dirty="0"/>
              <a:t>comparing ACF</a:t>
            </a:r>
          </a:p>
          <a:p>
            <a:pPr lvl="2"/>
            <a:r>
              <a:rPr lang="en-US" dirty="0"/>
              <a:t>comparing Spectral Density</a:t>
            </a:r>
          </a:p>
          <a:p>
            <a:pPr lvl="2"/>
            <a:r>
              <a:rPr lang="en-US" dirty="0"/>
              <a:t>comparing realizations</a:t>
            </a:r>
          </a:p>
          <a:p>
            <a:pPr lvl="2"/>
            <a:r>
              <a:rPr lang="en-US" dirty="0"/>
              <a:t>ASE</a:t>
            </a:r>
          </a:p>
          <a:p>
            <a:pPr lvl="2"/>
            <a:r>
              <a:rPr lang="en-US" dirty="0"/>
              <a:t>comparing forecasts</a:t>
            </a:r>
          </a:p>
          <a:p>
            <a:pPr lvl="2"/>
            <a:r>
              <a:rPr lang="en-US" dirty="0"/>
              <a:t>comparing factor tables</a:t>
            </a:r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419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a Comprehensive List)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02766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Exogenous Variables </a:t>
            </a:r>
          </a:p>
          <a:p>
            <a:pPr lvl="2"/>
            <a:r>
              <a:rPr lang="en-US" dirty="0"/>
              <a:t>MLR with Correlated Errors</a:t>
            </a:r>
          </a:p>
          <a:p>
            <a:pPr lvl="3"/>
            <a:r>
              <a:rPr lang="en-US" dirty="0"/>
              <a:t>multiple explanatory variables</a:t>
            </a:r>
          </a:p>
          <a:p>
            <a:pPr lvl="3"/>
            <a:r>
              <a:rPr lang="en-US" dirty="0"/>
              <a:t>fit these models</a:t>
            </a:r>
          </a:p>
          <a:p>
            <a:pPr lvl="3"/>
            <a:r>
              <a:rPr lang="en-US" dirty="0"/>
              <a:t>forecast with these models</a:t>
            </a:r>
          </a:p>
          <a:p>
            <a:pPr lvl="3"/>
            <a:r>
              <a:rPr lang="en-US" dirty="0"/>
              <a:t>ASE</a:t>
            </a:r>
          </a:p>
          <a:p>
            <a:pPr lvl="2"/>
            <a:r>
              <a:rPr lang="en-US" dirty="0"/>
              <a:t>VAR models</a:t>
            </a:r>
          </a:p>
          <a:p>
            <a:pPr lvl="3"/>
            <a:r>
              <a:rPr lang="en-US" dirty="0"/>
              <a:t>multivariate response</a:t>
            </a:r>
          </a:p>
          <a:p>
            <a:pPr lvl="3"/>
            <a:r>
              <a:rPr lang="en-US" dirty="0"/>
              <a:t>ability to have </a:t>
            </a:r>
            <a:r>
              <a:rPr lang="en-US" dirty="0" err="1"/>
              <a:t>xreg</a:t>
            </a:r>
            <a:r>
              <a:rPr lang="en-US" dirty="0"/>
              <a:t> as well</a:t>
            </a:r>
          </a:p>
          <a:p>
            <a:pPr lvl="3"/>
            <a:r>
              <a:rPr lang="en-US" dirty="0"/>
              <a:t>fit these models</a:t>
            </a:r>
          </a:p>
          <a:p>
            <a:pPr lvl="3"/>
            <a:r>
              <a:rPr lang="en-US" dirty="0"/>
              <a:t>forecast with these models </a:t>
            </a:r>
          </a:p>
          <a:p>
            <a:pPr lvl="3"/>
            <a:r>
              <a:rPr lang="en-US" dirty="0"/>
              <a:t>ASE</a:t>
            </a:r>
          </a:p>
          <a:p>
            <a:pPr lvl="3"/>
            <a:r>
              <a:rPr lang="en-US" dirty="0"/>
              <a:t>CCF</a:t>
            </a:r>
          </a:p>
          <a:p>
            <a:pPr lvl="3"/>
            <a:r>
              <a:rPr lang="en-US" dirty="0"/>
              <a:t>Lagged variables</a:t>
            </a:r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325663"/>
      </p:ext>
    </p:extLst>
  </p:cSld>
  <p:clrMapOvr>
    <a:masterClrMapping/>
  </p:clrMapOvr>
</p:sld>
</file>

<file path=ppt/theme/theme1.xml><?xml version="1.0" encoding="utf-8"?>
<a:theme xmlns:a="http://schemas.openxmlformats.org/drawingml/2006/main" name="2U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U" id="{366B8B3C-2D30-EF4C-945A-9C2F0CDF465A}" vid="{BACFCB83-49E5-4846-9BF9-7818E6FE7F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2U</Template>
  <TotalTime>3340</TotalTime>
  <Words>1820</Words>
  <Application>Microsoft Macintosh PowerPoint</Application>
  <PresentationFormat>On-screen Show (4:3)</PresentationFormat>
  <Paragraphs>249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Calibri</vt:lpstr>
      <vt:lpstr>Calibri Light</vt:lpstr>
      <vt:lpstr>2U</vt:lpstr>
      <vt:lpstr>UNIT 15: Final Exam Review</vt:lpstr>
      <vt:lpstr>Final Exam</vt:lpstr>
      <vt:lpstr>How To Study for the Final Exam</vt:lpstr>
      <vt:lpstr>Things to Know  (Not a Comprehensive List)</vt:lpstr>
      <vt:lpstr>Things to Know  (Not a Comprehensive List)</vt:lpstr>
      <vt:lpstr>Things to Know  (Not a Comprehensive List)</vt:lpstr>
      <vt:lpstr>Things to Know  (Not a Comprehensive List)</vt:lpstr>
      <vt:lpstr>Things to Know  (Not a Comprehensive List)</vt:lpstr>
      <vt:lpstr>Things to Know  (Not a Comprehensive List)</vt:lpstr>
      <vt:lpstr>Things to Know  (Not a Comprehensive List)</vt:lpstr>
      <vt:lpstr>Breakout 1</vt:lpstr>
      <vt:lpstr>Identify the data Generated from  Non-Stationary Processes</vt:lpstr>
      <vt:lpstr>Identify what would generate data from a Non-Stationary Processes</vt:lpstr>
      <vt:lpstr>Match the ACF to the Spectral Density</vt:lpstr>
      <vt:lpstr>Match the ACF to the Spectral Density</vt:lpstr>
      <vt:lpstr>END Break Out 1</vt:lpstr>
      <vt:lpstr>Breakout 2</vt:lpstr>
      <vt:lpstr>Match the Realization to the ACF or Spectral Density</vt:lpstr>
      <vt:lpstr>Match the Realization to the ACF or Spectral Density</vt:lpstr>
      <vt:lpstr>Which Set of 3 Realization Provides the Most Evidence that the data came from a stationary process?</vt:lpstr>
      <vt:lpstr>Which Set of 3 Realization Provides the Most Evidence that the data came from a stationary process?</vt:lpstr>
      <vt:lpstr>Which Criterion Favors Small Models (Models With Less Parameters)</vt:lpstr>
      <vt:lpstr>Which Criterion Favors Small Models (Models With Less Parameters)</vt:lpstr>
      <vt:lpstr>Why are Burg and ML estimators preferred to Yule Walker Estimates?</vt:lpstr>
      <vt:lpstr>Why are Burg and ML estimators preferred to Yule Walker Estimates?</vt:lpstr>
      <vt:lpstr>What is a difference between Burg and ML estimation? </vt:lpstr>
      <vt:lpstr>What is a difference between Burg and ML estimation? </vt:lpstr>
      <vt:lpstr>True or False</vt:lpstr>
      <vt:lpstr>True or False</vt:lpstr>
      <vt:lpstr>End Breakout 2</vt:lpstr>
      <vt:lpstr>Breakout 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End Breakout 4</vt:lpstr>
      <vt:lpstr>Final Exam</vt:lpstr>
      <vt:lpstr>How To Study for the Final Exam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14: Review</dc:title>
  <dc:creator>Microsoft Office User</dc:creator>
  <cp:lastModifiedBy>Sadler, Bivin Philip</cp:lastModifiedBy>
  <cp:revision>44</cp:revision>
  <dcterms:created xsi:type="dcterms:W3CDTF">2019-08-06T14:19:49Z</dcterms:created>
  <dcterms:modified xsi:type="dcterms:W3CDTF">2022-12-07T02:45:15Z</dcterms:modified>
</cp:coreProperties>
</file>

<file path=docProps/thumbnail.jpeg>
</file>